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C070537-F1EA-4376-9CEA-32FDF715B6DC}">
  <a:tblStyle styleId="{0C070537-F1EA-4376-9CEA-32FDF715B6D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79" autoAdjust="0"/>
    <p:restoredTop sz="86388" autoAdjust="0"/>
  </p:normalViewPr>
  <p:slideViewPr>
    <p:cSldViewPr snapToGrid="0">
      <p:cViewPr varScale="1">
        <p:scale>
          <a:sx n="84" d="100"/>
          <a:sy n="84" d="100"/>
        </p:scale>
        <p:origin x="360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ffbcf004c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ffbcf004c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ffbcf004c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ffbcf004c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ffbcf004c1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ffbcf004c1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ffbcf004c1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ffbcf004c1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ffbcf004c1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ffbcf004c1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ffbcf004c1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ffbcf004c1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13" y="248075"/>
            <a:ext cx="8520600" cy="119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Task Force on Power-Based </a:t>
            </a:r>
            <a:endParaRPr sz="36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Violence at Institutions of Higher Education</a:t>
            </a:r>
            <a:endParaRPr sz="3600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39250" y="1825250"/>
            <a:ext cx="8520600" cy="174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Slides for Agenda Items 4, 5, 6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Dr. Elizabeth Gunn, Chair</a:t>
            </a: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September 24, 2024</a:t>
            </a:r>
            <a:endParaRPr sz="1700"/>
          </a:p>
        </p:txBody>
      </p:sp>
      <p:pic>
        <p:nvPicPr>
          <p:cNvPr id="56" name="Google Shape;56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1363" y="3663671"/>
            <a:ext cx="1401275" cy="140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2551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Agenda Item 4: Assembly Bill 245 </a:t>
            </a:r>
            <a:r>
              <a:rPr lang="en-US" dirty="0"/>
              <a:t>and a Climate Survey</a:t>
            </a:r>
            <a:endParaRPr dirty="0"/>
          </a:p>
        </p:txBody>
      </p:sp>
      <p:sp>
        <p:nvSpPr>
          <p:cNvPr id="62" name="Google Shape;62;p14" descr="Information regarding Agenda Item 4"/>
          <p:cNvSpPr txBox="1">
            <a:spLocks noGrp="1"/>
          </p:cNvSpPr>
          <p:nvPr>
            <p:ph type="body" idx="1"/>
          </p:nvPr>
        </p:nvSpPr>
        <p:spPr>
          <a:xfrm>
            <a:off x="311700" y="731100"/>
            <a:ext cx="3999900" cy="368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67310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100">
              <a:solidFill>
                <a:schemeClr val="dk1"/>
              </a:solidFill>
            </a:endParaRPr>
          </a:p>
        </p:txBody>
      </p:sp>
      <p:pic>
        <p:nvPicPr>
          <p:cNvPr id="63" name="Google Shape;63;p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4725" y="1249849"/>
            <a:ext cx="3143074" cy="2643799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6233562" y="4016525"/>
            <a:ext cx="845400" cy="2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solidFill>
                  <a:schemeClr val="dk2"/>
                </a:solidFill>
              </a:rPr>
              <a:t>Image Credit: Vecteezy</a:t>
            </a:r>
            <a:endParaRPr sz="500" i="1">
              <a:solidFill>
                <a:schemeClr val="dk2"/>
              </a:solidFill>
            </a:endParaRPr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26400" cy="3612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“Sec. 6. NRS 396.1415 is hereby amended to read as follows: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396.1415 1. The Task Force on [Sexual Misconduct] Power-based Violence at Institutions of Higher Education created by NRS 396.141 shall: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(a) Review the results of any climate survey on [sexual misconduct] power-based violence administered at an institution within the System; [and]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(b) Examine current procedures and protocols for preventing, intervening in or responding to instances of power-based violence that are used at institutions within the System;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(c) Identify possible gaps in the services that are available for victims of power-based violence at institutions within the System;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dirty="0"/>
              <a:t>(d) Examine the correlation between social groups, campus life and the incidence of power-based violence on the campus of each institution within the System”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231450" y="725025"/>
            <a:ext cx="3945300" cy="69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 Item 5</a:t>
            </a:r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ubTitle" idx="1"/>
          </p:nvPr>
        </p:nvSpPr>
        <p:spPr>
          <a:xfrm>
            <a:off x="166650" y="1647625"/>
            <a:ext cx="4074900" cy="4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Services and Gaps Analysis</a:t>
            </a:r>
            <a:endParaRPr/>
          </a:p>
        </p:txBody>
      </p:sp>
      <p:sp>
        <p:nvSpPr>
          <p:cNvPr id="72" name="Google Shape;72;p15"/>
          <p:cNvSpPr txBox="1"/>
          <p:nvPr/>
        </p:nvSpPr>
        <p:spPr>
          <a:xfrm>
            <a:off x="1762962" y="3122375"/>
            <a:ext cx="882300" cy="2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solidFill>
                  <a:schemeClr val="dk2"/>
                </a:solidFill>
              </a:rPr>
              <a:t>Image credit: Microsoft</a:t>
            </a:r>
            <a:endParaRPr sz="500" i="1">
              <a:solidFill>
                <a:schemeClr val="dk2"/>
              </a:solidFill>
            </a:endParaRPr>
          </a:p>
        </p:txBody>
      </p:sp>
      <p:pic>
        <p:nvPicPr>
          <p:cNvPr id="73" name="Google Shape;73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5099" y="2116050"/>
            <a:ext cx="1058025" cy="105802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5041975" y="600925"/>
            <a:ext cx="3801300" cy="36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Inventory of services based presentations at the March 26th Task Force meeting (slides 4 and 5)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Next steps with this data</a:t>
            </a:r>
            <a:endParaRPr sz="1800">
              <a:solidFill>
                <a:schemeClr val="dk2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 sz="1800">
                <a:solidFill>
                  <a:schemeClr val="dk2"/>
                </a:solidFill>
              </a:rPr>
              <a:t>Collaboration groups/convenings?</a:t>
            </a:r>
            <a:endParaRPr sz="1800">
              <a:solidFill>
                <a:schemeClr val="dk2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 sz="1800">
                <a:solidFill>
                  <a:schemeClr val="dk2"/>
                </a:solidFill>
              </a:rPr>
              <a:t>Consolidating information in one location?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" name="Google Shape;79;p16"/>
          <p:cNvGraphicFramePr/>
          <p:nvPr>
            <p:extLst>
              <p:ext uri="{D42A27DB-BD31-4B8C-83A1-F6EECF244321}">
                <p14:modId xmlns:p14="http://schemas.microsoft.com/office/powerpoint/2010/main" val="4081701294"/>
              </p:ext>
            </p:extLst>
          </p:nvPr>
        </p:nvGraphicFramePr>
        <p:xfrm>
          <a:off x="66825" y="107575"/>
          <a:ext cx="9010350" cy="4892650"/>
        </p:xfrm>
        <a:graphic>
          <a:graphicData uri="http://schemas.openxmlformats.org/drawingml/2006/table">
            <a:tbl>
              <a:tblPr firstRow="1">
                <a:noFill/>
                <a:tableStyleId>{0C070537-F1EA-4376-9CEA-32FDF715B6DC}</a:tableStyleId>
              </a:tblPr>
              <a:tblGrid>
                <a:gridCol w="300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0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On Campus Services/Information</a:t>
                      </a:r>
                      <a:endParaRPr sz="1300" b="1"/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Off Campus Connections</a:t>
                      </a:r>
                      <a:endParaRPr sz="1300" b="1"/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3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UNLV</a:t>
                      </a:r>
                      <a:endParaRPr sz="1300" b="1"/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CARE Center</a:t>
                      </a:r>
                      <a:endParaRPr sz="1300"/>
                    </a:p>
                    <a:p>
                      <a:pPr marL="457200" lvl="0" indent="-311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Char char="●"/>
                      </a:pPr>
                      <a:r>
                        <a:rPr lang="en" sz="1300"/>
                        <a:t>Training Institute</a:t>
                      </a:r>
                      <a:endParaRPr sz="1300"/>
                    </a:p>
                    <a:p>
                      <a:pPr marL="457200" lvl="0" indent="-311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Char char="●"/>
                      </a:pPr>
                      <a:r>
                        <a:rPr lang="en" sz="1300"/>
                        <a:t>Education</a:t>
                      </a:r>
                      <a:endParaRPr sz="1300"/>
                    </a:p>
                    <a:p>
                      <a:pPr marL="457200" lvl="0" indent="-311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Char char="●"/>
                      </a:pPr>
                      <a:r>
                        <a:rPr lang="en" sz="1300"/>
                        <a:t>Advocacy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Victim collaboration group</a:t>
                      </a:r>
                      <a:endParaRPr sz="13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5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UNR</a:t>
                      </a:r>
                      <a:endParaRPr sz="1300" b="1"/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UPD</a:t>
                      </a:r>
                      <a:endParaRPr sz="1300"/>
                    </a:p>
                    <a:p>
                      <a:pPr marL="457200" lvl="0" indent="-311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Char char="●"/>
                      </a:pPr>
                      <a:r>
                        <a:rPr lang="en" sz="1300"/>
                        <a:t>Office of Equal Opportunity and Title IX</a:t>
                      </a:r>
                      <a:endParaRPr sz="1300"/>
                    </a:p>
                    <a:p>
                      <a:pPr marL="457200" lvl="0" indent="-311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Char char="●"/>
                      </a:pPr>
                      <a:r>
                        <a:rPr lang="en" sz="1300"/>
                        <a:t>Referral services (crisis intervention, therapy, legal, medical)</a:t>
                      </a: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Nevada CARES</a:t>
                      </a:r>
                      <a:endParaRPr sz="1300"/>
                    </a:p>
                    <a:p>
                      <a:pPr marL="457200" lvl="0" indent="-311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Char char="●"/>
                      </a:pPr>
                      <a:r>
                        <a:rPr lang="en" sz="1300"/>
                        <a:t>Services related to relationship violence, sexual assault, and/or stalking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Domestic Violence Resource Center</a:t>
                      </a: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Sexual Assault Support Services</a:t>
                      </a:r>
                      <a:endParaRPr sz="13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0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CSN</a:t>
                      </a:r>
                      <a:endParaRPr sz="1300" b="1"/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Counseling and Advocacy Centers</a:t>
                      </a: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Title IX Office</a:t>
                      </a: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Mental Health Services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/>
                        <a:t>Victim collaboration group</a:t>
                      </a:r>
                      <a:endParaRPr sz="13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B42A1AC-F1B7-6B28-2D63-541312C3E40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r>
              <a:rPr lang="en-US" dirty="0"/>
              <a:t>On Campus and Off Campus Services and Connections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" name="Google Shape;84;p17"/>
          <p:cNvGraphicFramePr/>
          <p:nvPr>
            <p:extLst>
              <p:ext uri="{D42A27DB-BD31-4B8C-83A1-F6EECF244321}">
                <p14:modId xmlns:p14="http://schemas.microsoft.com/office/powerpoint/2010/main" val="3149080979"/>
              </p:ext>
            </p:extLst>
          </p:nvPr>
        </p:nvGraphicFramePr>
        <p:xfrm>
          <a:off x="66825" y="107575"/>
          <a:ext cx="9010350" cy="4825655"/>
        </p:xfrm>
        <a:graphic>
          <a:graphicData uri="http://schemas.openxmlformats.org/drawingml/2006/table">
            <a:tbl>
              <a:tblPr firstRow="1">
                <a:noFill/>
                <a:tableStyleId>{0C070537-F1EA-4376-9CEA-32FDF715B6DC}</a:tableStyleId>
              </a:tblPr>
              <a:tblGrid>
                <a:gridCol w="1164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8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47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0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On Campus Services/Information</a:t>
                      </a:r>
                      <a:endParaRPr sz="1300" b="1"/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Off Campus Connections</a:t>
                      </a:r>
                      <a:endParaRPr sz="1300" b="1"/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3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GBC</a:t>
                      </a:r>
                      <a:endParaRPr sz="1300" b="1"/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Climate survey results from 2019 and 2022</a:t>
                      </a: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BIT</a:t>
                      </a: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Title IX</a:t>
                      </a: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Housing and Residential Advisors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Referrals made to local organizations</a:t>
                      </a:r>
                      <a:endParaRPr sz="13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3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NSU</a:t>
                      </a:r>
                      <a:endParaRPr sz="1300" b="1"/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Title IX</a:t>
                      </a: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Employee training</a:t>
                      </a: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CARE Team</a:t>
                      </a: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Counseling services</a:t>
                      </a: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Emergency housing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CARE Center collaboration</a:t>
                      </a: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Victim collaboration group</a:t>
                      </a:r>
                      <a:endParaRPr sz="13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0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TMCC</a:t>
                      </a:r>
                      <a:endParaRPr sz="1300" b="1"/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Wizard Wellness 24/7 support line</a:t>
                      </a: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Telepsychiatry</a:t>
                      </a: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Title IX </a:t>
                      </a: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Counseling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MOU with </a:t>
                      </a:r>
                      <a:r>
                        <a:rPr lang="en" sz="1300">
                          <a:solidFill>
                            <a:schemeClr val="dk1"/>
                          </a:solidFill>
                        </a:rPr>
                        <a:t>Crisis Support Centers of Nevada</a:t>
                      </a:r>
                      <a:r>
                        <a:rPr lang="en" sz="1300"/>
                        <a:t> including a campus victim advocate with tabling and awareness events</a:t>
                      </a:r>
                      <a:endParaRPr sz="13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0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WNC</a:t>
                      </a:r>
                      <a:endParaRPr sz="1300" b="1"/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24/7 wellness line</a:t>
                      </a: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UPD services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/>
                        <a:t>Campus Victim Advocate program provides free support and services to survivors of power-based violence</a:t>
                      </a:r>
                      <a:endParaRPr sz="13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/>
                        <a:t>Partnership with Crisis Support Centers of Nevada</a:t>
                      </a:r>
                      <a:endParaRPr sz="13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B520167-C145-AE20-61EB-A48AF8A9F4F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r>
              <a:rPr lang="en-US" dirty="0"/>
              <a:t>On Campus Services and Connections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265500" y="955175"/>
            <a:ext cx="4045200" cy="127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 Item 6: Marketing and Outreach</a:t>
            </a:r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2"/>
          </p:nvPr>
        </p:nvSpPr>
        <p:spPr>
          <a:xfrm>
            <a:off x="4982550" y="575450"/>
            <a:ext cx="3724800" cy="406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29559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5"/>
              <a:buChar char="●"/>
            </a:pPr>
            <a:r>
              <a:rPr lang="en" sz="1000">
                <a:solidFill>
                  <a:schemeClr val="dk1"/>
                </a:solidFill>
              </a:rPr>
              <a:t>Survey and survey findings</a:t>
            </a:r>
            <a:endParaRPr sz="100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" sz="1000">
                <a:solidFill>
                  <a:schemeClr val="dk1"/>
                </a:solidFill>
              </a:rPr>
              <a:t>Report to the Joint Interim Standing Committee on Education</a:t>
            </a:r>
            <a:endParaRPr sz="100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" sz="1000">
                <a:solidFill>
                  <a:schemeClr val="dk1"/>
                </a:solidFill>
              </a:rPr>
              <a:t>AB 245: “Sec. 8. NRS 396.153 is hereby amended to read as follows:</a:t>
            </a:r>
            <a:endParaRPr sz="100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396.153 1. The Board of Regents may require an institution within the System to provide programming on awareness and prevention of [sexual misconduct] power-based violence to all students and employees of the institution.”</a:t>
            </a:r>
            <a:endParaRPr sz="100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000">
              <a:solidFill>
                <a:schemeClr val="dk1"/>
              </a:solidFill>
            </a:endParaRPr>
          </a:p>
        </p:txBody>
      </p:sp>
      <p:pic>
        <p:nvPicPr>
          <p:cNvPr id="91" name="Google Shape;91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538" y="2312700"/>
            <a:ext cx="3351125" cy="195485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/>
          <p:nvPr/>
        </p:nvSpPr>
        <p:spPr>
          <a:xfrm>
            <a:off x="1847102" y="4419175"/>
            <a:ext cx="882000" cy="2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solidFill>
                  <a:schemeClr val="dk2"/>
                </a:solidFill>
              </a:rPr>
              <a:t>Image credit: Microsoft</a:t>
            </a:r>
            <a:endParaRPr sz="500" i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503</Words>
  <Application>Microsoft Office PowerPoint</Application>
  <PresentationFormat>On-screen Show (16:9)</PresentationFormat>
  <Paragraphs>84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Simple Light</vt:lpstr>
      <vt:lpstr>Task Force on Power-Based  Violence at Institutions of Higher Education</vt:lpstr>
      <vt:lpstr>Agenda Item 4: Assembly Bill 245 and a Climate Survey</vt:lpstr>
      <vt:lpstr>Agenda Item 5</vt:lpstr>
      <vt:lpstr>On Campus and Off Campus Services and Connections</vt:lpstr>
      <vt:lpstr>On Campus Services and Connections</vt:lpstr>
      <vt:lpstr>Agenda Item 6: Marketing and Outreach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Force on Power-Based  Violence at Institutions of Higher Education</dc:title>
  <dc:creator>Donna Healy</dc:creator>
  <cp:lastModifiedBy>Donna Healy</cp:lastModifiedBy>
  <cp:revision>2</cp:revision>
  <dcterms:modified xsi:type="dcterms:W3CDTF">2024-09-12T23:39:33Z</dcterms:modified>
</cp:coreProperties>
</file>